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>
  <p:sldMasterIdLst>
    <p:sldMasterId id="2147484692" r:id="rId1"/>
  </p:sldMasterIdLst>
  <p:notesMasterIdLst>
    <p:notesMasterId r:id="rId10"/>
  </p:notesMasterIdLst>
  <p:handoutMasterIdLst>
    <p:handoutMasterId r:id="rId11"/>
  </p:handoutMasterIdLst>
  <p:sldIdLst>
    <p:sldId id="256" r:id="rId2"/>
    <p:sldId id="380" r:id="rId3"/>
    <p:sldId id="395" r:id="rId4"/>
    <p:sldId id="397" r:id="rId5"/>
    <p:sldId id="399" r:id="rId6"/>
    <p:sldId id="403" r:id="rId7"/>
    <p:sldId id="394" r:id="rId8"/>
    <p:sldId id="275" r:id="rId9"/>
  </p:sldIdLst>
  <p:sldSz cx="9144000" cy="6858000" type="screen4x3"/>
  <p:notesSz cx="6797675" cy="9874250"/>
  <p:embeddedFontLst>
    <p:embeddedFont>
      <p:font typeface="HY견고딕" panose="02030600000101010101" pitchFamily="18" charset="-127"/>
      <p:regular r:id="rId12"/>
    </p:embeddedFont>
    <p:embeddedFont>
      <p:font typeface="Verdana" panose="020B0604030504040204" pitchFamily="34" charset="0"/>
      <p:regular r:id="rId13"/>
      <p:bold r:id="rId14"/>
      <p:italic r:id="rId15"/>
      <p:boldItalic r:id="rId16"/>
    </p:embeddedFont>
    <p:embeddedFont>
      <p:font typeface="나눔스퀘어OTF" panose="020B0600000101010101" pitchFamily="34" charset="-127"/>
      <p:regular r:id="rId17"/>
    </p:embeddedFont>
    <p:embeddedFont>
      <p:font typeface="맑은 고딕" panose="020B0503020000020004" pitchFamily="50" charset="-127"/>
      <p:regular r:id="rId18"/>
      <p:bold r:id="rId19"/>
    </p:embeddedFont>
  </p:embeddedFont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5pPr>
    <a:lvl6pPr marL="2286000" algn="l" defTabSz="914400" rtl="0" eaLnBrk="1" latinLnBrk="1" hangingPunct="1"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6pPr>
    <a:lvl7pPr marL="2743200" algn="l" defTabSz="914400" rtl="0" eaLnBrk="1" latinLnBrk="1" hangingPunct="1"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7pPr>
    <a:lvl8pPr marL="3200400" algn="l" defTabSz="914400" rtl="0" eaLnBrk="1" latinLnBrk="1" hangingPunct="1"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8pPr>
    <a:lvl9pPr marL="3657600" algn="l" defTabSz="914400" rtl="0" eaLnBrk="1" latinLnBrk="1" hangingPunct="1"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78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10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DF90"/>
    <a:srgbClr val="660033"/>
    <a:srgbClr val="640032"/>
    <a:srgbClr val="452103"/>
    <a:srgbClr val="683104"/>
    <a:srgbClr val="592A03"/>
    <a:srgbClr val="CC9900"/>
    <a:srgbClr val="CC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301B821-A1FF-4177-AEE7-76D212191A09}" styleName="보통 스타일 1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밝은 스타일 2 - 강조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7451" autoAdjust="0"/>
    <p:restoredTop sz="96370" autoAdjust="0"/>
  </p:normalViewPr>
  <p:slideViewPr>
    <p:cSldViewPr>
      <p:cViewPr varScale="1">
        <p:scale>
          <a:sx n="88" d="100"/>
          <a:sy n="88" d="100"/>
        </p:scale>
        <p:origin x="90" y="198"/>
      </p:cViewPr>
      <p:guideLst>
        <p:guide orient="horz" pos="2160"/>
        <p:guide pos="278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1" d="100"/>
          <a:sy n="51" d="100"/>
        </p:scale>
        <p:origin x="-3006" y="-102"/>
      </p:cViewPr>
      <p:guideLst>
        <p:guide orient="horz" pos="3110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latinLnBrk="0" hangingPunct="0">
              <a:defRPr kumimoji="0" sz="1200"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9625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49688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latinLnBrk="0" hangingPunct="0">
              <a:defRPr kumimoji="0" sz="1200"/>
            </a:lvl1pPr>
          </a:lstStyle>
          <a:p>
            <a:pPr>
              <a:defRPr/>
            </a:pPr>
            <a:fld id="{9C7192CA-346F-4F64-9BD8-7FE2802EE026}" type="datetimeFigureOut">
              <a:rPr lang="ko-KR" altLang="en-US"/>
              <a:pPr>
                <a:defRPr/>
              </a:pPr>
              <a:t>2019-08-20</a:t>
            </a:fld>
            <a:endParaRPr lang="en-US" altLang="ko-KR" dirty="0"/>
          </a:p>
        </p:txBody>
      </p:sp>
      <p:sp>
        <p:nvSpPr>
          <p:cNvPr id="9626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latinLnBrk="0" hangingPunct="0">
              <a:defRPr kumimoji="0" sz="1200"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9626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49688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kumimoji="0" sz="1200" smtClean="0"/>
            </a:lvl1pPr>
          </a:lstStyle>
          <a:p>
            <a:pPr>
              <a:defRPr/>
            </a:pPr>
            <a:fld id="{28FEE2EB-262E-4F5B-84A2-3D2B440D013E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4888383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0" latinLnBrk="0" hangingPunct="0">
              <a:defRPr kumimoji="0"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0" latinLnBrk="0" hangingPunct="0">
              <a:defRPr kumimoji="0" sz="1200"/>
            </a:lvl1pPr>
          </a:lstStyle>
          <a:p>
            <a:pPr>
              <a:defRPr/>
            </a:pPr>
            <a:fld id="{CF014180-C773-4632-BA91-A02D13A4BC96}" type="datetimeFigureOut">
              <a:rPr lang="ko-KR" altLang="en-US"/>
              <a:pPr>
                <a:defRPr/>
              </a:pPr>
              <a:t>2019-08-20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31863" y="741363"/>
            <a:ext cx="4933950" cy="37020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noProof="0"/>
              <a:t>마스터 텍스트 스타일을 편집합니다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37895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0" latinLnBrk="0" hangingPunct="0">
              <a:defRPr kumimoji="0"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49688" y="9378950"/>
            <a:ext cx="2946400" cy="493713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kumimoji="0" sz="1200" smtClean="0"/>
            </a:lvl1pPr>
          </a:lstStyle>
          <a:p>
            <a:pPr>
              <a:defRPr/>
            </a:pPr>
            <a:fld id="{C886B421-53E6-42BF-BF04-271A7B9E2B69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600546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7891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8915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9939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앞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9" descr="Light horizontal"/>
          <p:cNvSpPr>
            <a:spLocks noChangeArrowheads="1"/>
          </p:cNvSpPr>
          <p:nvPr/>
        </p:nvSpPr>
        <p:spPr bwMode="gray">
          <a:xfrm>
            <a:off x="1588" y="1588"/>
            <a:ext cx="1473200" cy="6848475"/>
          </a:xfrm>
          <a:prstGeom prst="rect">
            <a:avLst/>
          </a:prstGeom>
          <a:pattFill prst="ltHorz">
            <a:fgClr>
              <a:srgbClr val="60B9BC"/>
            </a:fgClr>
            <a:bgClr>
              <a:schemeClr val="bg1"/>
            </a:bgClr>
          </a:pattFill>
          <a:ln>
            <a:noFill/>
          </a:ln>
        </p:spPr>
        <p:txBody>
          <a:bodyPr wrap="none"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 dirty="0">
              <a:solidFill>
                <a:prstClr val="black"/>
              </a:solidFill>
            </a:endParaRPr>
          </a:p>
        </p:txBody>
      </p:sp>
      <p:sp>
        <p:nvSpPr>
          <p:cNvPr id="4" name="Rectangle 10"/>
          <p:cNvSpPr>
            <a:spLocks noChangeArrowheads="1"/>
          </p:cNvSpPr>
          <p:nvPr/>
        </p:nvSpPr>
        <p:spPr bwMode="invGray">
          <a:xfrm>
            <a:off x="-7938" y="4267200"/>
            <a:ext cx="9153526" cy="1103313"/>
          </a:xfrm>
          <a:prstGeom prst="rect">
            <a:avLst/>
          </a:prstGeom>
          <a:solidFill>
            <a:srgbClr val="007A9B"/>
          </a:solidFill>
          <a:ln>
            <a:noFill/>
          </a:ln>
          <a:extLs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>
              <a:solidFill>
                <a:prstClr val="black"/>
              </a:solidFill>
            </a:endParaRPr>
          </a:p>
        </p:txBody>
      </p:sp>
      <p:sp>
        <p:nvSpPr>
          <p:cNvPr id="5" name="AutoShape 11"/>
          <p:cNvSpPr>
            <a:spLocks noChangeArrowheads="1"/>
          </p:cNvSpPr>
          <p:nvPr/>
        </p:nvSpPr>
        <p:spPr bwMode="ltGray">
          <a:xfrm>
            <a:off x="1473200" y="5105400"/>
            <a:ext cx="7137400" cy="533400"/>
          </a:xfrm>
          <a:prstGeom prst="roundRect">
            <a:avLst>
              <a:gd name="adj" fmla="val 16667"/>
            </a:avLst>
          </a:prstGeom>
          <a:solidFill>
            <a:srgbClr val="60B9BC"/>
          </a:solidFill>
          <a:ln w="28575" algn="ctr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 dirty="0">
              <a:solidFill>
                <a:prstClr val="black"/>
              </a:solidFill>
            </a:endParaRPr>
          </a:p>
        </p:txBody>
      </p:sp>
      <p:sp>
        <p:nvSpPr>
          <p:cNvPr id="6" name="TextBox 19"/>
          <p:cNvSpPr txBox="1">
            <a:spLocks noChangeArrowheads="1"/>
          </p:cNvSpPr>
          <p:nvPr userDrawn="1"/>
        </p:nvSpPr>
        <p:spPr bwMode="auto">
          <a:xfrm>
            <a:off x="1447800" y="5181600"/>
            <a:ext cx="7162800" cy="300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algn="r" defTabSz="685800" eaLnBrk="1" latinLnBrk="1" hangingPunct="1">
              <a:defRPr/>
            </a:pPr>
            <a:r>
              <a:rPr lang="ko-KR" altLang="en-US" sz="13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혼자 공부하는 자바</a:t>
            </a:r>
            <a:r>
              <a:rPr lang="en-US" altLang="ko-KR" sz="13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ko-KR" altLang="en-US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신용권 저</a:t>
            </a:r>
            <a:r>
              <a:rPr lang="en-US" altLang="ko-KR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</a:t>
            </a:r>
            <a:endParaRPr lang="ko-KR" altLang="en-US" sz="1050" dirty="0">
              <a:solidFill>
                <a:prstClr val="white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7" name="Picture 32" descr="hanbitmedia logo_RGB_72"/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88" y="6130925"/>
            <a:ext cx="1295400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그림 1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-685800"/>
            <a:ext cx="4837113" cy="6450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524000" y="4267201"/>
            <a:ext cx="7620000" cy="838200"/>
          </a:xfrm>
          <a:prstGeom prst="rect">
            <a:avLst/>
          </a:prstGeom>
        </p:spPr>
        <p:txBody>
          <a:bodyPr/>
          <a:lstStyle>
            <a:lvl1pPr marL="538163" indent="0">
              <a:defRPr sz="2700" b="0" baseline="0">
                <a:solidFill>
                  <a:srgbClr val="60B9BC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499068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학습목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내용 개체 틀 5"/>
          <p:cNvSpPr>
            <a:spLocks noGrp="1"/>
          </p:cNvSpPr>
          <p:nvPr>
            <p:ph sz="quarter" idx="10"/>
          </p:nvPr>
        </p:nvSpPr>
        <p:spPr>
          <a:xfrm>
            <a:off x="263436" y="1016727"/>
            <a:ext cx="8568000" cy="5400000"/>
          </a:xfrm>
          <a:prstGeom prst="roundRect">
            <a:avLst>
              <a:gd name="adj" fmla="val 12994"/>
            </a:avLst>
          </a:prstGeom>
          <a:ln w="19050">
            <a:solidFill>
              <a:srgbClr val="60B9BC"/>
            </a:solidFill>
            <a:prstDash val="sysDot"/>
          </a:ln>
        </p:spPr>
        <p:txBody>
          <a:bodyPr/>
          <a:lstStyle>
            <a:lvl1pPr marL="257175" marR="0" indent="-257175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ts val="450"/>
              </a:spcAft>
              <a:buClr>
                <a:srgbClr val="660033"/>
              </a:buClr>
              <a:buSzTx/>
              <a:buFont typeface="Wingdings" pitchFamily="2" charset="2"/>
              <a:buChar char="v"/>
              <a:tabLst/>
              <a:defRPr sz="1800"/>
            </a:lvl1pPr>
            <a:lvl2pPr marL="404813" marR="0" indent="-136922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ts val="150"/>
              </a:spcAft>
              <a:buClr>
                <a:srgbClr val="B1AE6B"/>
              </a:buClr>
              <a:buSzTx/>
              <a:buFont typeface="Wingdings" pitchFamily="2" charset="2"/>
              <a:buChar char="§"/>
              <a:tabLst/>
              <a:defRPr sz="1350"/>
            </a:lvl2pPr>
            <a:lvl3pPr marL="607219" marR="0" indent="-136922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ADB9AD"/>
              </a:buClr>
              <a:buSzTx/>
              <a:buFontTx/>
              <a:buChar char="•"/>
              <a:tabLst/>
              <a:defRPr/>
            </a:lvl3pPr>
          </a:lstStyle>
          <a:p>
            <a:pPr lvl="0"/>
            <a:r>
              <a:rPr lang="ko-KR" altLang="en-US" noProof="0" dirty="0"/>
              <a:t>마스터 텍스트 스타일을 편집합니다</a:t>
            </a:r>
          </a:p>
          <a:p>
            <a:pPr lvl="1"/>
            <a:r>
              <a:rPr lang="ko-KR" altLang="en-US" noProof="0" dirty="0"/>
              <a:t>둘째 수준</a:t>
            </a:r>
          </a:p>
        </p:txBody>
      </p:sp>
    </p:spTree>
    <p:extLst>
      <p:ext uri="{BB962C8B-B14F-4D97-AF65-F5344CB8AC3E}">
        <p14:creationId xmlns:p14="http://schemas.microsoft.com/office/powerpoint/2010/main" val="1220480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본문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4"/>
          <p:cNvSpPr>
            <a:spLocks noGrp="1"/>
          </p:cNvSpPr>
          <p:nvPr>
            <p:ph sz="quarter" idx="10"/>
          </p:nvPr>
        </p:nvSpPr>
        <p:spPr>
          <a:xfrm>
            <a:off x="228600" y="1143000"/>
            <a:ext cx="8686800" cy="5503818"/>
          </a:xfrm>
          <a:prstGeom prst="rect">
            <a:avLst/>
          </a:prstGeom>
        </p:spPr>
        <p:txBody>
          <a:bodyPr/>
          <a:lstStyle>
            <a:lvl1pPr marL="257175" marR="0" indent="-257175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660033"/>
              </a:buClr>
              <a:buSzTx/>
              <a:buFont typeface="Wingdings" pitchFamily="2" charset="2"/>
              <a:buChar char="v"/>
              <a:tabLst/>
              <a:defRPr sz="1800"/>
            </a:lvl1pPr>
            <a:lvl2pPr marL="404813" marR="0" indent="-136922" algn="l" defTabSz="685800" rtl="0" eaLnBrk="0" fontAlgn="base" latinLnBrk="1" hangingPunct="0">
              <a:lnSpc>
                <a:spcPct val="110000"/>
              </a:lnSpc>
              <a:spcBef>
                <a:spcPct val="20000"/>
              </a:spcBef>
              <a:spcAft>
                <a:spcPts val="225"/>
              </a:spcAft>
              <a:buClr>
                <a:srgbClr val="B1AE6B"/>
              </a:buClr>
              <a:buSzTx/>
              <a:buFont typeface="Wingdings" pitchFamily="2" charset="2"/>
              <a:buChar char="§"/>
              <a:tabLst/>
              <a:defRPr sz="1500"/>
            </a:lvl2pPr>
            <a:lvl3pPr marL="607219" marR="0" indent="-136922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ts val="225"/>
              </a:spcAft>
              <a:buClr>
                <a:srgbClr val="ADB9AD"/>
              </a:buClr>
              <a:buSzTx/>
              <a:buFontTx/>
              <a:buChar char="•"/>
              <a:tabLst/>
              <a:defRPr sz="1350"/>
            </a:lvl3pPr>
          </a:lstStyle>
          <a:p>
            <a:pPr lvl="0"/>
            <a:r>
              <a:rPr lang="ko-KR" altLang="en-US" noProof="0" dirty="0"/>
              <a:t>마스터 텍스트 스타일을 편집합니다</a:t>
            </a:r>
          </a:p>
          <a:p>
            <a:pPr lvl="1"/>
            <a:r>
              <a:rPr lang="ko-KR" altLang="en-US" noProof="0" dirty="0"/>
              <a:t>둘째 수준</a:t>
            </a:r>
          </a:p>
          <a:p>
            <a:pPr lvl="2"/>
            <a:r>
              <a:rPr lang="ko-KR" altLang="en-US" noProof="0" dirty="0"/>
              <a:t>셋째 수준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664" y="261937"/>
            <a:ext cx="7559278" cy="576263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526712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뒷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 descr="Light horizontal"/>
          <p:cNvSpPr>
            <a:spLocks noChangeArrowheads="1"/>
          </p:cNvSpPr>
          <p:nvPr/>
        </p:nvSpPr>
        <p:spPr bwMode="gray">
          <a:xfrm>
            <a:off x="1588" y="1588"/>
            <a:ext cx="1473200" cy="6848475"/>
          </a:xfrm>
          <a:prstGeom prst="rect">
            <a:avLst/>
          </a:prstGeom>
          <a:pattFill prst="ltHorz">
            <a:fgClr>
              <a:srgbClr val="60B9BC"/>
            </a:fgClr>
            <a:bgClr>
              <a:schemeClr val="bg1"/>
            </a:bgClr>
          </a:pattFill>
          <a:ln>
            <a:noFill/>
          </a:ln>
        </p:spPr>
        <p:txBody>
          <a:bodyPr wrap="none"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 dirty="0">
              <a:solidFill>
                <a:prstClr val="black"/>
              </a:solidFill>
            </a:endParaRPr>
          </a:p>
        </p:txBody>
      </p:sp>
      <p:sp>
        <p:nvSpPr>
          <p:cNvPr id="3" name="Rectangle 10"/>
          <p:cNvSpPr>
            <a:spLocks noChangeArrowheads="1"/>
          </p:cNvSpPr>
          <p:nvPr/>
        </p:nvSpPr>
        <p:spPr bwMode="invGray">
          <a:xfrm>
            <a:off x="-11113" y="4267200"/>
            <a:ext cx="9153526" cy="1103313"/>
          </a:xfrm>
          <a:prstGeom prst="rect">
            <a:avLst/>
          </a:prstGeom>
          <a:solidFill>
            <a:srgbClr val="007A9B"/>
          </a:solidFill>
          <a:ln>
            <a:noFill/>
          </a:ln>
          <a:extLs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>
              <a:solidFill>
                <a:prstClr val="black"/>
              </a:solidFill>
            </a:endParaRPr>
          </a:p>
        </p:txBody>
      </p:sp>
      <p:sp>
        <p:nvSpPr>
          <p:cNvPr id="4" name="AutoShape 11"/>
          <p:cNvSpPr>
            <a:spLocks noChangeArrowheads="1"/>
          </p:cNvSpPr>
          <p:nvPr/>
        </p:nvSpPr>
        <p:spPr bwMode="ltGray">
          <a:xfrm>
            <a:off x="1473200" y="5105400"/>
            <a:ext cx="7137400" cy="533400"/>
          </a:xfrm>
          <a:prstGeom prst="roundRect">
            <a:avLst>
              <a:gd name="adj" fmla="val 16667"/>
            </a:avLst>
          </a:prstGeom>
          <a:solidFill>
            <a:srgbClr val="60B9BC"/>
          </a:solidFill>
          <a:ln w="28575" algn="ctr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 dirty="0">
              <a:solidFill>
                <a:prstClr val="black"/>
              </a:solidFill>
            </a:endParaRPr>
          </a:p>
        </p:txBody>
      </p:sp>
      <p:sp>
        <p:nvSpPr>
          <p:cNvPr id="5" name="WordArt 3"/>
          <p:cNvSpPr>
            <a:spLocks noChangeArrowheads="1" noChangeShapeType="1" noTextEdit="1"/>
          </p:cNvSpPr>
          <p:nvPr userDrawn="1"/>
        </p:nvSpPr>
        <p:spPr bwMode="gray">
          <a:xfrm>
            <a:off x="2423163" y="4386945"/>
            <a:ext cx="4724400" cy="609600"/>
          </a:xfrm>
          <a:prstGeom prst="rect">
            <a:avLst/>
          </a:prstGeom>
        </p:spPr>
        <p:txBody>
          <a:bodyPr wrap="none" fromWordArt="1">
            <a:prstTxWarp prst="textDeflate">
              <a:avLst>
                <a:gd name="adj" fmla="val 0"/>
              </a:avLst>
            </a:prstTxWarp>
          </a:bodyPr>
          <a:lstStyle/>
          <a:p>
            <a:pPr algn="ctr" defTabSz="685800" eaLnBrk="1" latinLnBrk="1" hangingPunct="1">
              <a:defRPr/>
            </a:pPr>
            <a:r>
              <a:rPr lang="en-US" altLang="ko-KR" sz="4050" b="1" kern="10" spc="38" dirty="0">
                <a:ln w="12700" cmpd="sng">
                  <a:solidFill>
                    <a:srgbClr val="F79646">
                      <a:satMod val="120000"/>
                      <a:shade val="80000"/>
                    </a:srgbClr>
                  </a:solidFill>
                  <a:prstDash val="solid"/>
                </a:ln>
                <a:solidFill>
                  <a:srgbClr val="F79646">
                    <a:tint val="1000"/>
                  </a:srgbClr>
                </a:solidFill>
                <a:effectLst>
                  <a:glow rad="53100">
                    <a:srgbClr val="F79646">
                      <a:satMod val="180000"/>
                      <a:alpha val="30000"/>
                    </a:srgbClr>
                  </a:glow>
                </a:effectLst>
                <a:latin typeface="Verdana"/>
              </a:rPr>
              <a:t>Thank You !</a:t>
            </a:r>
            <a:endParaRPr lang="ko-KR" altLang="en-US" sz="4050" b="1" kern="10" spc="38" dirty="0">
              <a:ln w="12700" cmpd="sng">
                <a:solidFill>
                  <a:srgbClr val="F79646">
                    <a:satMod val="120000"/>
                    <a:shade val="80000"/>
                  </a:srgbClr>
                </a:solidFill>
                <a:prstDash val="solid"/>
              </a:ln>
              <a:solidFill>
                <a:srgbClr val="F79646">
                  <a:tint val="1000"/>
                </a:srgbClr>
              </a:solidFill>
              <a:effectLst>
                <a:glow rad="53100">
                  <a:srgbClr val="F79646">
                    <a:satMod val="180000"/>
                    <a:alpha val="30000"/>
                  </a:srgbClr>
                </a:glow>
              </a:effectLst>
              <a:latin typeface="Verdana"/>
            </a:endParaRPr>
          </a:p>
        </p:txBody>
      </p:sp>
      <p:sp>
        <p:nvSpPr>
          <p:cNvPr id="6" name="TextBox 20"/>
          <p:cNvSpPr txBox="1">
            <a:spLocks noChangeArrowheads="1"/>
          </p:cNvSpPr>
          <p:nvPr userDrawn="1"/>
        </p:nvSpPr>
        <p:spPr bwMode="auto">
          <a:xfrm>
            <a:off x="1447800" y="5181600"/>
            <a:ext cx="7162800" cy="300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algn="r" defTabSz="685800" eaLnBrk="1" latinLnBrk="1" hangingPunct="1">
              <a:defRPr/>
            </a:pPr>
            <a:r>
              <a:rPr lang="ko-KR" altLang="en-US" sz="13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혼자 공부하는 자바 </a:t>
            </a:r>
            <a:r>
              <a:rPr lang="en-US" altLang="ko-KR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ko-KR" altLang="en-US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신용권 저</a:t>
            </a:r>
            <a:r>
              <a:rPr lang="en-US" altLang="ko-KR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</a:t>
            </a:r>
            <a:endParaRPr lang="ko-KR" altLang="en-US" sz="1050" dirty="0">
              <a:solidFill>
                <a:prstClr val="white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7" name="Picture 32" descr="hanbitmedia logo_RGB_72"/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88" y="6130925"/>
            <a:ext cx="1295400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그림 2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-685800"/>
            <a:ext cx="4837113" cy="6450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939651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7" descr="Light horizontal"/>
          <p:cNvSpPr>
            <a:spLocks noChangeArrowheads="1"/>
          </p:cNvSpPr>
          <p:nvPr/>
        </p:nvSpPr>
        <p:spPr bwMode="gray">
          <a:xfrm>
            <a:off x="-9525" y="0"/>
            <a:ext cx="238125" cy="6858000"/>
          </a:xfrm>
          <a:prstGeom prst="rect">
            <a:avLst/>
          </a:prstGeom>
          <a:pattFill prst="ltHorz">
            <a:fgClr>
              <a:srgbClr val="007A9B"/>
            </a:fgClr>
            <a:bgClr>
              <a:srgbClr val="FFFFFF"/>
            </a:bgClr>
          </a:pattFill>
          <a:ln>
            <a:noFill/>
          </a:ln>
        </p:spPr>
        <p:txBody>
          <a:bodyPr wrap="none"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 latinLnBrk="1">
              <a:defRPr/>
            </a:pPr>
            <a:endParaRPr lang="ko-KR" altLang="en-US" sz="1500" dirty="0">
              <a:solidFill>
                <a:srgbClr val="1D4940"/>
              </a:solidFill>
            </a:endParaRPr>
          </a:p>
        </p:txBody>
      </p:sp>
      <p:sp>
        <p:nvSpPr>
          <p:cNvPr id="2" name="Rectangle 18"/>
          <p:cNvSpPr>
            <a:spLocks noChangeArrowheads="1"/>
          </p:cNvSpPr>
          <p:nvPr/>
        </p:nvSpPr>
        <p:spPr bwMode="auto">
          <a:xfrm>
            <a:off x="8153400" y="6627813"/>
            <a:ext cx="762000" cy="265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6858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 defTabSz="6858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 defTabSz="6858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 defTabSz="6858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 defTabSz="6858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algn="r" latinLnBrk="1">
              <a:defRPr/>
            </a:pPr>
            <a:fld id="{EB9FCFAB-9FDB-4A5C-81DC-CC55C49A49C8}" type="slidenum">
              <a:rPr lang="ko-KR" altLang="en-US" sz="800" smtClean="0">
                <a:solidFill>
                  <a:srgbClr val="007A9B"/>
                </a:solidFill>
                <a:latin typeface="나눔스퀘어OTF" pitchFamily="34" charset="-127"/>
                <a:ea typeface="나눔스퀘어OTF" pitchFamily="34" charset="-127"/>
              </a:rPr>
              <a:pPr algn="r" latinLnBrk="1">
                <a:defRPr/>
              </a:pPr>
              <a:t>‹#›</a:t>
            </a:fld>
            <a:r>
              <a:rPr lang="en-US" altLang="ko-KR" sz="800">
                <a:solidFill>
                  <a:srgbClr val="007A9B"/>
                </a:solidFill>
                <a:latin typeface="나눔스퀘어OTF" pitchFamily="34" charset="-127"/>
                <a:ea typeface="나눔스퀘어OTF" pitchFamily="34" charset="-127"/>
              </a:rPr>
              <a:t>/15</a:t>
            </a:r>
          </a:p>
        </p:txBody>
      </p:sp>
      <p:sp>
        <p:nvSpPr>
          <p:cNvPr id="1028" name="Freeform 126"/>
          <p:cNvSpPr>
            <a:spLocks/>
          </p:cNvSpPr>
          <p:nvPr userDrawn="1"/>
        </p:nvSpPr>
        <p:spPr bwMode="gray">
          <a:xfrm>
            <a:off x="-12700" y="342900"/>
            <a:ext cx="6032500" cy="679450"/>
          </a:xfrm>
          <a:custGeom>
            <a:avLst/>
            <a:gdLst>
              <a:gd name="T0" fmla="*/ 0 w 3800"/>
              <a:gd name="T1" fmla="*/ 0 h 428"/>
              <a:gd name="T2" fmla="*/ 2147483647 w 3800"/>
              <a:gd name="T3" fmla="*/ 0 h 428"/>
              <a:gd name="T4" fmla="*/ 2147483647 w 3800"/>
              <a:gd name="T5" fmla="*/ 2147483647 h 42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3800" h="428">
                <a:moveTo>
                  <a:pt x="0" y="0"/>
                </a:moveTo>
                <a:lnTo>
                  <a:pt x="3800" y="0"/>
                </a:lnTo>
                <a:lnTo>
                  <a:pt x="3456" y="428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034" name="TextBox 3"/>
          <p:cNvSpPr txBox="1">
            <a:spLocks noChangeArrowheads="1"/>
          </p:cNvSpPr>
          <p:nvPr userDrawn="1"/>
        </p:nvSpPr>
        <p:spPr bwMode="auto">
          <a:xfrm>
            <a:off x="260350" y="6629400"/>
            <a:ext cx="1397000" cy="23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r>
              <a:rPr lang="en-US" altLang="ko-KR" sz="900" dirty="0">
                <a:solidFill>
                  <a:srgbClr val="007A9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『</a:t>
            </a:r>
            <a:r>
              <a:rPr lang="ko-KR" altLang="en-US" sz="900" dirty="0">
                <a:solidFill>
                  <a:srgbClr val="007A9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혼자 공부하는 자바</a:t>
            </a:r>
            <a:r>
              <a:rPr lang="en-US" altLang="ko-KR" sz="900" dirty="0">
                <a:solidFill>
                  <a:srgbClr val="007A9B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』</a:t>
            </a:r>
            <a:endParaRPr lang="ko-KR" altLang="en-US" sz="900" dirty="0">
              <a:solidFill>
                <a:srgbClr val="007A9B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1030" name="그림 4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473" r="-357"/>
          <a:stretch>
            <a:fillRect/>
          </a:stretch>
        </p:blipFill>
        <p:spPr bwMode="auto">
          <a:xfrm>
            <a:off x="260350" y="609600"/>
            <a:ext cx="8632825" cy="5940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1" name="그림 3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50" y="0"/>
            <a:ext cx="8655050" cy="1022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2" name="그림 5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1900" y="4859338"/>
            <a:ext cx="1485900" cy="198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793" r:id="rId1"/>
    <p:sldLayoutId id="2147484791" r:id="rId2"/>
    <p:sldLayoutId id="2147484792" r:id="rId3"/>
    <p:sldLayoutId id="2147484794" r:id="rId4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100" kern="1200">
          <a:solidFill>
            <a:srgbClr val="007A9B"/>
          </a:solidFill>
          <a:latin typeface="나눔스퀘어OTF" panose="020B0600000101010101" pitchFamily="34" charset="-127"/>
          <a:ea typeface="나눔스퀘어OTF" panose="020B0600000101010101" pitchFamily="34" charset="-127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100">
          <a:solidFill>
            <a:srgbClr val="007A9B"/>
          </a:solidFill>
          <a:latin typeface="나눔스퀘어OTF" panose="020B0600000101010101" pitchFamily="34" charset="-127"/>
          <a:ea typeface="나눔스퀘어OTF" panose="020B0600000101010101" pitchFamily="34" charset="-127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100">
          <a:solidFill>
            <a:srgbClr val="007A9B"/>
          </a:solidFill>
          <a:latin typeface="나눔스퀘어OTF" panose="020B0600000101010101" pitchFamily="34" charset="-127"/>
          <a:ea typeface="나눔스퀘어OTF" panose="020B0600000101010101" pitchFamily="34" charset="-127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100">
          <a:solidFill>
            <a:srgbClr val="007A9B"/>
          </a:solidFill>
          <a:latin typeface="나눔스퀘어OTF" panose="020B0600000101010101" pitchFamily="34" charset="-127"/>
          <a:ea typeface="나눔스퀘어OTF" panose="020B0600000101010101" pitchFamily="34" charset="-127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100">
          <a:solidFill>
            <a:srgbClr val="007A9B"/>
          </a:solidFill>
          <a:latin typeface="나눔스퀘어OTF" panose="020B0600000101010101" pitchFamily="34" charset="-127"/>
          <a:ea typeface="나눔스퀘어OTF" panose="020B0600000101010101" pitchFamily="34" charset="-127"/>
        </a:defRPr>
      </a:lvl5pPr>
      <a:lvl6pPr marL="342900" algn="l" rtl="0" fontAlgn="base">
        <a:spcBef>
          <a:spcPct val="0"/>
        </a:spcBef>
        <a:spcAft>
          <a:spcPct val="0"/>
        </a:spcAft>
        <a:defRPr sz="1800">
          <a:solidFill>
            <a:schemeClr val="bg1"/>
          </a:solidFill>
          <a:latin typeface="HY견고딕" pitchFamily="18" charset="-127"/>
          <a:ea typeface="HY견고딕" pitchFamily="18" charset="-127"/>
        </a:defRPr>
      </a:lvl6pPr>
      <a:lvl7pPr marL="685800" algn="l" rtl="0" fontAlgn="base">
        <a:spcBef>
          <a:spcPct val="0"/>
        </a:spcBef>
        <a:spcAft>
          <a:spcPct val="0"/>
        </a:spcAft>
        <a:defRPr sz="1800">
          <a:solidFill>
            <a:schemeClr val="bg1"/>
          </a:solidFill>
          <a:latin typeface="HY견고딕" pitchFamily="18" charset="-127"/>
          <a:ea typeface="HY견고딕" pitchFamily="18" charset="-127"/>
        </a:defRPr>
      </a:lvl7pPr>
      <a:lvl8pPr marL="1028700" algn="l" rtl="0" fontAlgn="base">
        <a:spcBef>
          <a:spcPct val="0"/>
        </a:spcBef>
        <a:spcAft>
          <a:spcPct val="0"/>
        </a:spcAft>
        <a:defRPr sz="1800">
          <a:solidFill>
            <a:schemeClr val="bg1"/>
          </a:solidFill>
          <a:latin typeface="HY견고딕" pitchFamily="18" charset="-127"/>
          <a:ea typeface="HY견고딕" pitchFamily="18" charset="-127"/>
        </a:defRPr>
      </a:lvl8pPr>
      <a:lvl9pPr marL="1371600" algn="l" rtl="0" fontAlgn="base">
        <a:spcBef>
          <a:spcPct val="0"/>
        </a:spcBef>
        <a:spcAft>
          <a:spcPct val="0"/>
        </a:spcAft>
        <a:defRPr sz="1800">
          <a:solidFill>
            <a:schemeClr val="bg1"/>
          </a:solidFill>
          <a:latin typeface="HY견고딕" pitchFamily="18" charset="-127"/>
          <a:ea typeface="HY견고딕" pitchFamily="18" charset="-127"/>
        </a:defRPr>
      </a:lvl9pPr>
    </p:titleStyle>
    <p:bodyStyle>
      <a:lvl1pPr marL="257175" indent="-257175" algn="l" rtl="0" eaLnBrk="0" fontAlgn="base" latinLnBrk="1" hangingPunct="0">
        <a:spcBef>
          <a:spcPct val="20000"/>
        </a:spcBef>
        <a:spcAft>
          <a:spcPts val="150"/>
        </a:spcAft>
        <a:buClr>
          <a:srgbClr val="660033"/>
        </a:buClr>
        <a:buFont typeface="Wingdings" pitchFamily="2" charset="2"/>
        <a:buChar char="v"/>
        <a:defRPr sz="1500" kern="1200">
          <a:solidFill>
            <a:schemeClr val="tx1"/>
          </a:solidFill>
          <a:latin typeface="나눔스퀘어OTF" panose="020B0600000101010101" pitchFamily="34" charset="-127"/>
          <a:ea typeface="나눔스퀘어OTF" panose="020B0600000101010101" pitchFamily="34" charset="-127"/>
          <a:cs typeface="+mn-cs"/>
        </a:defRPr>
      </a:lvl1pPr>
      <a:lvl2pPr marL="404813" indent="-136525" algn="l" rtl="0" eaLnBrk="0" fontAlgn="base" latinLnBrk="1" hangingPunct="0">
        <a:spcBef>
          <a:spcPct val="20000"/>
        </a:spcBef>
        <a:spcAft>
          <a:spcPct val="0"/>
        </a:spcAft>
        <a:buClr>
          <a:srgbClr val="B1AE6B"/>
        </a:buClr>
        <a:buFont typeface="Wingdings" pitchFamily="2" charset="2"/>
        <a:buChar char="§"/>
        <a:defRPr sz="1200" kern="1200">
          <a:solidFill>
            <a:schemeClr val="tx1"/>
          </a:solidFill>
          <a:latin typeface="나눔스퀘어OTF" panose="020B0600000101010101" pitchFamily="34" charset="-127"/>
          <a:ea typeface="나눔스퀘어OTF" panose="020B0600000101010101" pitchFamily="34" charset="-127"/>
          <a:cs typeface="+mn-cs"/>
        </a:defRPr>
      </a:lvl2pPr>
      <a:lvl3pPr marL="606425" indent="-136525" algn="l" rtl="0" eaLnBrk="0" fontAlgn="base" latinLnBrk="1" hangingPunct="0">
        <a:spcBef>
          <a:spcPct val="20000"/>
        </a:spcBef>
        <a:spcAft>
          <a:spcPct val="0"/>
        </a:spcAft>
        <a:buClr>
          <a:srgbClr val="ADB9AD"/>
        </a:buClr>
        <a:buChar char="•"/>
        <a:defRPr sz="1000" kern="1200">
          <a:solidFill>
            <a:schemeClr val="tx1"/>
          </a:solidFill>
          <a:latin typeface="나눔스퀘어OTF" panose="020B0600000101010101" pitchFamily="34" charset="-127"/>
          <a:ea typeface="나눔스퀘어OTF" panose="020B0600000101010101" pitchFamily="34" charset="-127"/>
          <a:cs typeface="+mn-cs"/>
        </a:defRPr>
      </a:lvl3pPr>
      <a:lvl4pPr marL="1200150" indent="-17145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kern="1200">
          <a:solidFill>
            <a:schemeClr val="tx1"/>
          </a:solidFill>
          <a:latin typeface="HY견고딕" pitchFamily="18" charset="-127"/>
          <a:ea typeface="HY견고딕" pitchFamily="18" charset="-127"/>
          <a:cs typeface="+mn-cs"/>
        </a:defRPr>
      </a:lvl4pPr>
      <a:lvl5pPr marL="1543050" indent="-17145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»"/>
        <a:defRPr kern="1200">
          <a:solidFill>
            <a:schemeClr val="tx1"/>
          </a:solidFill>
          <a:latin typeface="HY견고딕" pitchFamily="18" charset="-127"/>
          <a:ea typeface="HY견고딕" pitchFamily="18" charset="-127"/>
          <a:cs typeface="+mn-cs"/>
        </a:defRPr>
      </a:lvl5pPr>
      <a:lvl6pPr marL="1885950" indent="-171450" algn="l" defTabSz="685800" rtl="0" eaLnBrk="1" latinLnBrk="1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4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7.png"/><Relationship Id="rId4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9" descr="Light horizontal"/>
          <p:cNvSpPr>
            <a:spLocks noChangeArrowheads="1"/>
          </p:cNvSpPr>
          <p:nvPr/>
        </p:nvSpPr>
        <p:spPr bwMode="gray">
          <a:xfrm>
            <a:off x="1588" y="1588"/>
            <a:ext cx="1965325" cy="6848475"/>
          </a:xfrm>
          <a:prstGeom prst="rect">
            <a:avLst/>
          </a:prstGeom>
          <a:blipFill dpi="0" rotWithShape="0">
            <a:blip r:embed="rId3"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endParaRPr kumimoji="0" lang="ko-KR" altLang="en-US"/>
          </a:p>
        </p:txBody>
      </p:sp>
      <p:sp>
        <p:nvSpPr>
          <p:cNvPr id="4099" name="AutoShape 11"/>
          <p:cNvSpPr>
            <a:spLocks noChangeArrowheads="1"/>
          </p:cNvSpPr>
          <p:nvPr/>
        </p:nvSpPr>
        <p:spPr bwMode="ltGray">
          <a:xfrm>
            <a:off x="1963738" y="5105400"/>
            <a:ext cx="7178675" cy="533400"/>
          </a:xfrm>
          <a:prstGeom prst="roundRect">
            <a:avLst>
              <a:gd name="adj" fmla="val 16667"/>
            </a:avLst>
          </a:prstGeom>
          <a:solidFill>
            <a:srgbClr val="60B9BC"/>
          </a:solidFill>
          <a:ln w="28575" algn="ctr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endParaRPr kumimoji="0" lang="ko-KR" altLang="en-US"/>
          </a:p>
        </p:txBody>
      </p:sp>
      <p:sp>
        <p:nvSpPr>
          <p:cNvPr id="4100" name="TextBox 19"/>
          <p:cNvSpPr txBox="1">
            <a:spLocks noChangeArrowheads="1"/>
          </p:cNvSpPr>
          <p:nvPr/>
        </p:nvSpPr>
        <p:spPr bwMode="auto">
          <a:xfrm>
            <a:off x="1930400" y="5181600"/>
            <a:ext cx="72040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algn="r" eaLnBrk="1" latinLnBrk="1" hangingPunct="1"/>
            <a:r>
              <a:rPr lang="ko-KR" altLang="en-US" sz="180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혼자 공부하는 자바</a:t>
            </a:r>
            <a:r>
              <a:rPr lang="en-US" altLang="ko-KR" sz="180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 </a:t>
            </a:r>
            <a:r>
              <a:rPr lang="en-US" altLang="ko-KR" sz="140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(</a:t>
            </a:r>
            <a:r>
              <a:rPr lang="ko-KR" altLang="en-US" sz="140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신용권 저</a:t>
            </a:r>
            <a:r>
              <a:rPr lang="en-US" altLang="ko-KR" sz="140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)</a:t>
            </a:r>
            <a:endParaRPr lang="ko-KR" altLang="en-US" sz="1400">
              <a:solidFill>
                <a:schemeClr val="bg1"/>
              </a:solidFill>
              <a:latin typeface="나눔스퀘어OTF" pitchFamily="34" charset="-127"/>
              <a:ea typeface="나눔스퀘어OTF" pitchFamily="34" charset="-127"/>
            </a:endParaRPr>
          </a:p>
        </p:txBody>
      </p:sp>
      <p:pic>
        <p:nvPicPr>
          <p:cNvPr id="4101" name="Picture 32" descr="hanbitmedia logo_RGB_72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5" y="6130925"/>
            <a:ext cx="1727200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2" name="Rectangle 10"/>
          <p:cNvSpPr>
            <a:spLocks noChangeArrowheads="1"/>
          </p:cNvSpPr>
          <p:nvPr/>
        </p:nvSpPr>
        <p:spPr bwMode="invGray">
          <a:xfrm>
            <a:off x="0" y="3849688"/>
            <a:ext cx="9142413" cy="1076325"/>
          </a:xfrm>
          <a:prstGeom prst="rect">
            <a:avLst/>
          </a:prstGeom>
          <a:solidFill>
            <a:srgbClr val="007A9B"/>
          </a:solidFill>
          <a:ln>
            <a:noFill/>
          </a:ln>
          <a:extLs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endParaRPr kumimoji="0" lang="ko-KR" altLang="en-US"/>
          </a:p>
        </p:txBody>
      </p:sp>
      <p:sp>
        <p:nvSpPr>
          <p:cNvPr id="4103" name="제목 5"/>
          <p:cNvSpPr>
            <a:spLocks noGrp="1" noChangeArrowheads="1"/>
          </p:cNvSpPr>
          <p:nvPr>
            <p:ph type="ctrTitle"/>
          </p:nvPr>
        </p:nvSpPr>
        <p:spPr bwMode="auto">
          <a:xfrm>
            <a:off x="1447800" y="4084638"/>
            <a:ext cx="7696200" cy="8382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07-3. </a:t>
            </a:r>
            <a:r>
              <a:rPr lang="ko-KR" altLang="en-US" b="1" dirty="0">
                <a:solidFill>
                  <a:schemeClr val="tx1"/>
                </a:solidFill>
              </a:rPr>
              <a:t>추상 클래스</a:t>
            </a:r>
          </a:p>
        </p:txBody>
      </p:sp>
      <p:pic>
        <p:nvPicPr>
          <p:cNvPr id="9" name="그림 19">
            <a:extLst>
              <a:ext uri="{FF2B5EF4-FFF2-40B4-BE49-F238E27FC236}">
                <a16:creationId xmlns:a16="http://schemas.microsoft.com/office/drawing/2014/main" id="{EDEB8AEC-CF42-4D90-9B2C-1F5F69F459D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4200" y="600708"/>
            <a:ext cx="2848081" cy="28251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B1DCEF6A-87DB-4C18-91D3-205548F46C7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63737" y="-8157"/>
            <a:ext cx="5402515" cy="3854670"/>
          </a:xfrm>
          <a:prstGeom prst="rect">
            <a:avLst/>
          </a:prstGeom>
        </p:spPr>
      </p:pic>
    </p:spTree>
  </p:cSld>
  <p:clrMapOvr>
    <a:masterClrMapping/>
  </p:clrMapOvr>
  <p:transition>
    <p:zoom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내용 개체 틀 27"/>
          <p:cNvSpPr>
            <a:spLocks noGrp="1" noChangeArrowheads="1"/>
          </p:cNvSpPr>
          <p:nvPr>
            <p:ph sz="quarter" idx="10"/>
          </p:nvPr>
        </p:nvSpPr>
        <p:spPr bwMode="auto">
          <a:xfrm>
            <a:off x="228600" y="931863"/>
            <a:ext cx="8686800" cy="5715000"/>
          </a:xfrm>
          <a:prstGeom prst="roundRect">
            <a:avLst>
              <a:gd name="adj" fmla="val 12995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1" indent="-136525">
              <a:lnSpc>
                <a:spcPct val="150000"/>
              </a:lnSpc>
            </a:pPr>
            <a:r>
              <a:rPr lang="ko-KR" altLang="en-US" sz="2400" dirty="0"/>
              <a:t>시작하기 전에</a:t>
            </a:r>
            <a:endParaRPr lang="en-US" altLang="ko-KR" sz="2400" dirty="0"/>
          </a:p>
          <a:p>
            <a:pPr lvl="1" indent="-136525">
              <a:lnSpc>
                <a:spcPct val="150000"/>
              </a:lnSpc>
            </a:pPr>
            <a:r>
              <a:rPr lang="ko-KR" altLang="en-US" sz="2400" dirty="0"/>
              <a:t>추상 클래스의 용도</a:t>
            </a:r>
            <a:endParaRPr lang="en-US" altLang="ko-KR" sz="2400" dirty="0"/>
          </a:p>
          <a:p>
            <a:pPr lvl="1" indent="-136525">
              <a:lnSpc>
                <a:spcPct val="150000"/>
              </a:lnSpc>
            </a:pPr>
            <a:r>
              <a:rPr lang="ko-KR" altLang="en-US" sz="2400" dirty="0"/>
              <a:t>추상 클래스 선언</a:t>
            </a:r>
            <a:endParaRPr lang="en-US" altLang="ko-KR" sz="2400" dirty="0"/>
          </a:p>
          <a:p>
            <a:pPr lvl="1" indent="-136525">
              <a:lnSpc>
                <a:spcPct val="150000"/>
              </a:lnSpc>
            </a:pPr>
            <a:r>
              <a:rPr lang="ko-KR" altLang="en-US" sz="2400" dirty="0"/>
              <a:t>추상 </a:t>
            </a:r>
            <a:r>
              <a:rPr lang="ko-KR" altLang="en-US" sz="2400" dirty="0" err="1"/>
              <a:t>메소드와</a:t>
            </a:r>
            <a:r>
              <a:rPr lang="ko-KR" altLang="en-US" sz="2400"/>
              <a:t> 재정의</a:t>
            </a:r>
            <a:endParaRPr lang="en-US" altLang="ko-KR" sz="2400" dirty="0"/>
          </a:p>
          <a:p>
            <a:pPr lvl="1" indent="-136525">
              <a:lnSpc>
                <a:spcPct val="150000"/>
              </a:lnSpc>
            </a:pPr>
            <a:r>
              <a:rPr lang="ko-KR" altLang="en-US" sz="2400" dirty="0"/>
              <a:t>키워드로 끝내는 </a:t>
            </a:r>
            <a:r>
              <a:rPr lang="ko-KR" altLang="en-US" sz="2400"/>
              <a:t>핵심 포인트</a:t>
            </a:r>
            <a:endParaRPr lang="en-US" altLang="ko-KR" sz="2400" dirty="0"/>
          </a:p>
        </p:txBody>
      </p:sp>
      <p:sp>
        <p:nvSpPr>
          <p:cNvPr id="5123" name="제목 1"/>
          <p:cNvSpPr>
            <a:spLocks noGrp="1" noChangeArrowheads="1"/>
          </p:cNvSpPr>
          <p:nvPr>
            <p:ph type="title"/>
          </p:nvPr>
        </p:nvSpPr>
        <p:spPr bwMode="auto">
          <a:xfrm>
            <a:off x="238125" y="261938"/>
            <a:ext cx="7559675" cy="5762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/>
              <a:t>목차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1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1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1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1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19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내용 개체 틀 1"/>
          <p:cNvSpPr>
            <a:spLocks noGrp="1"/>
          </p:cNvSpPr>
          <p:nvPr>
            <p:ph sz="quarter" idx="10"/>
          </p:nvPr>
        </p:nvSpPr>
        <p:spPr bwMode="auto">
          <a:xfrm>
            <a:off x="381000" y="1143000"/>
            <a:ext cx="8686800" cy="5715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Font typeface="Wingdings" pitchFamily="2" charset="2"/>
              <a:buNone/>
            </a:pPr>
            <a:endParaRPr lang="en-US" altLang="ko-KR" dirty="0">
              <a:solidFill>
                <a:srgbClr val="C00000"/>
              </a:solidFill>
            </a:endParaRPr>
          </a:p>
          <a:p>
            <a:pPr marL="0" indent="0">
              <a:buFont typeface="Wingdings" pitchFamily="2" charset="2"/>
              <a:buNone/>
            </a:pPr>
            <a:r>
              <a:rPr lang="en-US" altLang="ko-KR" dirty="0">
                <a:solidFill>
                  <a:srgbClr val="C00000"/>
                </a:solidFill>
              </a:rPr>
              <a:t>[</a:t>
            </a:r>
            <a:r>
              <a:rPr lang="ko-KR" altLang="en-US" dirty="0">
                <a:solidFill>
                  <a:srgbClr val="C00000"/>
                </a:solidFill>
              </a:rPr>
              <a:t>핵심 키워드</a:t>
            </a:r>
            <a:r>
              <a:rPr lang="en-US" altLang="ko-KR" dirty="0">
                <a:solidFill>
                  <a:srgbClr val="C00000"/>
                </a:solidFill>
              </a:rPr>
              <a:t>]</a:t>
            </a:r>
            <a:r>
              <a:rPr lang="ko-KR" altLang="en-US" dirty="0">
                <a:solidFill>
                  <a:srgbClr val="C00000"/>
                </a:solidFill>
              </a:rPr>
              <a:t> </a:t>
            </a:r>
            <a:r>
              <a:rPr lang="en-US" altLang="ko-KR" dirty="0"/>
              <a:t>: </a:t>
            </a:r>
            <a:r>
              <a:rPr lang="ko-KR" altLang="en-US" dirty="0"/>
              <a:t>추상 클래스</a:t>
            </a:r>
            <a:r>
              <a:rPr lang="en-US" altLang="ko-KR" dirty="0"/>
              <a:t>, </a:t>
            </a:r>
            <a:r>
              <a:rPr lang="ko-KR" altLang="en-US" dirty="0"/>
              <a:t>추상 </a:t>
            </a:r>
            <a:r>
              <a:rPr lang="ko-KR" altLang="en-US" dirty="0" err="1"/>
              <a:t>메소드</a:t>
            </a:r>
            <a:r>
              <a:rPr lang="en-US" altLang="ko-KR" dirty="0"/>
              <a:t>, </a:t>
            </a:r>
            <a:r>
              <a:rPr lang="ko-KR" altLang="en-US" dirty="0"/>
              <a:t>재정의</a:t>
            </a:r>
            <a:endParaRPr lang="en-US" altLang="ko-KR" dirty="0"/>
          </a:p>
          <a:p>
            <a:pPr marL="0" indent="0">
              <a:buFont typeface="Wingdings" pitchFamily="2" charset="2"/>
              <a:buNone/>
            </a:pPr>
            <a:endParaRPr lang="en-US" altLang="ko-KR" dirty="0"/>
          </a:p>
          <a:p>
            <a:pPr marL="0" indent="0">
              <a:buFont typeface="Wingdings" pitchFamily="2" charset="2"/>
              <a:buNone/>
            </a:pPr>
            <a:r>
              <a:rPr lang="en-US" altLang="ko-KR" dirty="0">
                <a:solidFill>
                  <a:srgbClr val="C00000"/>
                </a:solidFill>
              </a:rPr>
              <a:t>[</a:t>
            </a:r>
            <a:r>
              <a:rPr lang="ko-KR" altLang="en-US" dirty="0">
                <a:solidFill>
                  <a:srgbClr val="C00000"/>
                </a:solidFill>
              </a:rPr>
              <a:t>핵심 포인트</a:t>
            </a:r>
            <a:r>
              <a:rPr lang="en-US" altLang="ko-KR" dirty="0">
                <a:solidFill>
                  <a:srgbClr val="C00000"/>
                </a:solidFill>
              </a:rPr>
              <a:t>]</a:t>
            </a:r>
            <a:r>
              <a:rPr lang="ko-KR" altLang="en-US" dirty="0">
                <a:solidFill>
                  <a:srgbClr val="C00000"/>
                </a:solidFill>
              </a:rPr>
              <a:t> </a:t>
            </a:r>
            <a:endParaRPr lang="en-US" altLang="ko-KR" dirty="0"/>
          </a:p>
          <a:p>
            <a:pPr marL="0" indent="0">
              <a:buFont typeface="Wingdings" pitchFamily="2" charset="2"/>
              <a:buNone/>
            </a:pPr>
            <a:r>
              <a:rPr lang="ko-KR" altLang="en-US"/>
              <a:t>여러 클래스의 공통된 특성</a:t>
            </a:r>
            <a:r>
              <a:rPr lang="en-US" altLang="ko-KR"/>
              <a:t>(</a:t>
            </a:r>
            <a:r>
              <a:rPr lang="ko-KR" altLang="en-US"/>
              <a:t>필드</a:t>
            </a:r>
            <a:r>
              <a:rPr lang="en-US" altLang="ko-KR"/>
              <a:t>, </a:t>
            </a:r>
            <a:r>
              <a:rPr lang="ko-KR" altLang="en-US"/>
              <a:t>메소드</a:t>
            </a:r>
            <a:r>
              <a:rPr lang="en-US" altLang="ko-KR"/>
              <a:t>)</a:t>
            </a:r>
            <a:r>
              <a:rPr lang="ko-KR" altLang="en-US"/>
              <a:t>를 추출해서 선언한 것을 추상 클래스라고 한다</a:t>
            </a:r>
            <a:r>
              <a:rPr lang="en-US" altLang="ko-KR"/>
              <a:t>.</a:t>
            </a:r>
          </a:p>
          <a:p>
            <a:pPr marL="0" indent="0">
              <a:buFont typeface="Wingdings" pitchFamily="2" charset="2"/>
              <a:buNone/>
            </a:pPr>
            <a:endParaRPr lang="en-US" altLang="ko-KR"/>
          </a:p>
          <a:p>
            <a:r>
              <a:rPr lang="ko-KR" altLang="en-US">
                <a:solidFill>
                  <a:srgbClr val="C00000"/>
                </a:solidFill>
              </a:rPr>
              <a:t>추상 클래스</a:t>
            </a:r>
            <a:endParaRPr lang="en-US" altLang="ko-KR">
              <a:solidFill>
                <a:srgbClr val="C00000"/>
              </a:solidFill>
            </a:endParaRPr>
          </a:p>
          <a:p>
            <a:pPr lvl="1"/>
            <a:r>
              <a:rPr lang="ko-KR" altLang="en-US"/>
              <a:t>실체 클래스</a:t>
            </a:r>
            <a:r>
              <a:rPr lang="en-US" altLang="ko-KR"/>
              <a:t>(</a:t>
            </a:r>
            <a:r>
              <a:rPr lang="ko-KR" altLang="en-US"/>
              <a:t>객체 생성용 클래스</a:t>
            </a:r>
            <a:r>
              <a:rPr lang="en-US" altLang="ko-KR"/>
              <a:t>)</a:t>
            </a:r>
            <a:r>
              <a:rPr lang="ko-KR" altLang="en-US"/>
              <a:t>들의 공통적인 특성</a:t>
            </a:r>
            <a:r>
              <a:rPr lang="en-US" altLang="ko-KR"/>
              <a:t>(</a:t>
            </a:r>
            <a:r>
              <a:rPr lang="ko-KR" altLang="en-US"/>
              <a:t>필드</a:t>
            </a:r>
            <a:r>
              <a:rPr lang="en-US" altLang="ko-KR"/>
              <a:t>, </a:t>
            </a:r>
            <a:r>
              <a:rPr lang="ko-KR" altLang="en-US"/>
              <a:t>메소드</a:t>
            </a:r>
            <a:r>
              <a:rPr lang="en-US" altLang="ko-KR"/>
              <a:t>)</a:t>
            </a:r>
            <a:r>
              <a:rPr lang="ko-KR" altLang="en-US"/>
              <a:t>을 추출하여 선언한 것</a:t>
            </a:r>
            <a:endParaRPr lang="en-US" altLang="ko-KR"/>
          </a:p>
          <a:p>
            <a:pPr lvl="1"/>
            <a:r>
              <a:rPr lang="ko-KR" altLang="en-US"/>
              <a:t>추상 클래스와 실체 클래스는 부모</a:t>
            </a:r>
            <a:r>
              <a:rPr lang="en-US" altLang="ko-KR"/>
              <a:t>, </a:t>
            </a:r>
            <a:r>
              <a:rPr lang="ko-KR" altLang="en-US"/>
              <a:t>자식 클래스로서 상속 관계를 가짐</a:t>
            </a:r>
          </a:p>
          <a:p>
            <a:pPr marL="0" indent="0">
              <a:buFont typeface="Wingdings" pitchFamily="2" charset="2"/>
              <a:buNone/>
            </a:pPr>
            <a:endParaRPr lang="en-US" altLang="ko-KR" dirty="0"/>
          </a:p>
        </p:txBody>
      </p:sp>
      <p:sp>
        <p:nvSpPr>
          <p:cNvPr id="6147" name="제목 2"/>
          <p:cNvSpPr>
            <a:spLocks noGrp="1"/>
          </p:cNvSpPr>
          <p:nvPr>
            <p:ph type="title"/>
          </p:nvPr>
        </p:nvSpPr>
        <p:spPr bwMode="auto">
          <a:xfrm>
            <a:off x="238125" y="261938"/>
            <a:ext cx="7559675" cy="5762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/>
              <a:t>시작하기 전에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8FD80433-CAE8-4080-A25A-0BEF467002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4191000"/>
            <a:ext cx="6833569" cy="213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ko-KR" altLang="en-US"/>
              <a:t>추상 클래스의 용도</a:t>
            </a:r>
            <a:endParaRPr lang="en-US" altLang="ko-KR"/>
          </a:p>
          <a:p>
            <a:pPr lvl="1"/>
            <a:r>
              <a:rPr lang="ko-KR" altLang="en-US"/>
              <a:t>실체 클래스에 반드시 존재해야할 필드와 </a:t>
            </a:r>
            <a:r>
              <a:rPr lang="ko-KR" altLang="en-US" err="1"/>
              <a:t>메소드의</a:t>
            </a:r>
            <a:r>
              <a:rPr lang="ko-KR" altLang="en-US"/>
              <a:t> 선언</a:t>
            </a:r>
            <a:r>
              <a:rPr lang="en-US" altLang="ko-KR"/>
              <a:t>(</a:t>
            </a:r>
            <a:r>
              <a:rPr lang="ko-KR" altLang="en-US"/>
              <a:t>실체 클래스의 설계 규격 </a:t>
            </a:r>
            <a:r>
              <a:rPr lang="en-US" altLang="ko-KR"/>
              <a:t>- </a:t>
            </a:r>
            <a:r>
              <a:rPr lang="ko-KR" altLang="en-US"/>
              <a:t>객체 생성용이 아님</a:t>
            </a:r>
            <a:r>
              <a:rPr lang="en-US" altLang="ko-KR"/>
              <a:t>)</a:t>
            </a:r>
            <a:endParaRPr lang="en-US" altLang="ko-KR" dirty="0"/>
          </a:p>
          <a:p>
            <a:pPr lvl="1"/>
            <a:r>
              <a:rPr lang="ko-KR" altLang="en-US"/>
              <a:t>실체 클래스에는 공통된 내용은 빠르게 물려받고</a:t>
            </a:r>
            <a:r>
              <a:rPr lang="en-US" altLang="ko-KR"/>
              <a:t>, </a:t>
            </a:r>
            <a:r>
              <a:rPr lang="ko-KR" altLang="en-US"/>
              <a:t>다른 점만 선언하면 되므로 시간 절약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추상 클래스의 용도</a:t>
            </a:r>
          </a:p>
        </p:txBody>
      </p:sp>
      <p:pic>
        <p:nvPicPr>
          <p:cNvPr id="829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2239788"/>
            <a:ext cx="4135072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D8076A3F-EB81-4A19-AF43-98B1A42E5F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2362200"/>
            <a:ext cx="3447143" cy="2781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3">
            <a:extLst>
              <a:ext uri="{FF2B5EF4-FFF2-40B4-BE49-F238E27FC236}">
                <a16:creationId xmlns:a16="http://schemas.microsoft.com/office/drawing/2014/main" id="{6D8B4632-7270-4A84-B55F-A486032EB7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1" y="4034821"/>
            <a:ext cx="4210208" cy="24171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827516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ko-KR" altLang="en-US">
                <a:solidFill>
                  <a:srgbClr val="C00000"/>
                </a:solidFill>
              </a:rPr>
              <a:t>추상 클래스 선언</a:t>
            </a:r>
            <a:endParaRPr lang="en-US" altLang="ko-KR">
              <a:solidFill>
                <a:srgbClr val="C00000"/>
              </a:solidFill>
            </a:endParaRPr>
          </a:p>
          <a:p>
            <a:pPr lvl="1"/>
            <a:r>
              <a:rPr lang="en-US" altLang="ko-KR">
                <a:solidFill>
                  <a:srgbClr val="C00000"/>
                </a:solidFill>
              </a:rPr>
              <a:t>abstract </a:t>
            </a:r>
            <a:r>
              <a:rPr lang="ko-KR" altLang="en-US" dirty="0">
                <a:solidFill>
                  <a:srgbClr val="C00000"/>
                </a:solidFill>
              </a:rPr>
              <a:t>키워드</a:t>
            </a:r>
            <a:endParaRPr lang="en-US" altLang="ko-KR" dirty="0">
              <a:solidFill>
                <a:srgbClr val="C00000"/>
              </a:solidFill>
            </a:endParaRPr>
          </a:p>
          <a:p>
            <a:pPr lvl="2"/>
            <a:r>
              <a:rPr lang="ko-KR" altLang="en-US" dirty="0"/>
              <a:t>상속 통해 자식 클래스만 만들 수 </a:t>
            </a:r>
            <a:r>
              <a:rPr lang="ko-KR" altLang="en-US"/>
              <a:t>있게 만듬</a:t>
            </a:r>
            <a:r>
              <a:rPr lang="en-US" altLang="ko-KR"/>
              <a:t>(</a:t>
            </a:r>
            <a:r>
              <a:rPr lang="ko-KR" altLang="en-US"/>
              <a:t>부모로서의 역할만 수행</a:t>
            </a:r>
            <a:r>
              <a:rPr lang="en-US" altLang="ko-KR"/>
              <a:t>)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추상 클래스도 일반 클래스와 마찬가지로 필드</a:t>
            </a:r>
            <a:r>
              <a:rPr lang="en-US" altLang="ko-KR" dirty="0"/>
              <a:t>, </a:t>
            </a:r>
            <a:r>
              <a:rPr lang="ko-KR" altLang="en-US" dirty="0" err="1"/>
              <a:t>생성자</a:t>
            </a:r>
            <a:r>
              <a:rPr lang="en-US" altLang="ko-KR" dirty="0"/>
              <a:t>, </a:t>
            </a:r>
            <a:r>
              <a:rPr lang="ko-KR" altLang="en-US" dirty="0" err="1"/>
              <a:t>메소드</a:t>
            </a:r>
            <a:r>
              <a:rPr lang="ko-KR" altLang="en-US" dirty="0"/>
              <a:t> 선언 할 수 있음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/>
              <a:t>직접 객체를 생성할 수 없지만</a:t>
            </a:r>
            <a:r>
              <a:rPr lang="en-US" altLang="ko-KR"/>
              <a:t> </a:t>
            </a:r>
            <a:r>
              <a:rPr lang="ko-KR" altLang="en-US"/>
              <a:t>자식 </a:t>
            </a:r>
            <a:r>
              <a:rPr lang="ko-KR" altLang="en-US" dirty="0"/>
              <a:t>객체 생성될 </a:t>
            </a:r>
            <a:r>
              <a:rPr lang="ko-KR" altLang="en-US"/>
              <a:t>때 객체화 됨</a:t>
            </a:r>
            <a:r>
              <a:rPr lang="en-US" altLang="ko-KR"/>
              <a:t>.</a:t>
            </a:r>
          </a:p>
          <a:p>
            <a:pPr lvl="2"/>
            <a:r>
              <a:rPr lang="ko-KR" altLang="en-US"/>
              <a:t>자식 생성자에서 </a:t>
            </a:r>
            <a:r>
              <a:rPr lang="en-US" altLang="ko-KR"/>
              <a:t>super(…) </a:t>
            </a:r>
            <a:r>
              <a:rPr lang="ko-KR" altLang="en-US"/>
              <a:t>형태로 추상 클래스의 생성자 호출</a:t>
            </a:r>
            <a:endParaRPr lang="en-US" altLang="ko-KR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추상 클래스 선언</a:t>
            </a:r>
          </a:p>
        </p:txBody>
      </p:sp>
      <p:pic>
        <p:nvPicPr>
          <p:cNvPr id="849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00" y="2117118"/>
            <a:ext cx="7239000" cy="17526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920427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ko-KR" altLang="en-US" dirty="0">
                <a:solidFill>
                  <a:srgbClr val="C00000"/>
                </a:solidFill>
              </a:rPr>
              <a:t>추상 </a:t>
            </a:r>
            <a:r>
              <a:rPr lang="ko-KR" altLang="en-US" dirty="0" err="1">
                <a:solidFill>
                  <a:srgbClr val="C00000"/>
                </a:solidFill>
              </a:rPr>
              <a:t>메소드</a:t>
            </a:r>
            <a:endParaRPr lang="en-US" altLang="ko-KR" dirty="0">
              <a:solidFill>
                <a:srgbClr val="C00000"/>
              </a:solidFill>
            </a:endParaRPr>
          </a:p>
          <a:p>
            <a:pPr lvl="1"/>
            <a:r>
              <a:rPr lang="ko-KR" altLang="en-US" dirty="0" err="1"/>
              <a:t>메소드</a:t>
            </a:r>
            <a:r>
              <a:rPr lang="ko-KR" altLang="en-US" dirty="0"/>
              <a:t> 선언만 통일하고 실행 내용은 실체 클래스마다 달라야 하는 경우</a:t>
            </a:r>
            <a:endParaRPr lang="en-US" altLang="ko-KR" dirty="0"/>
          </a:p>
          <a:p>
            <a:pPr lvl="1"/>
            <a:r>
              <a:rPr lang="en-US" altLang="ko-KR"/>
              <a:t>abstract </a:t>
            </a:r>
            <a:r>
              <a:rPr lang="ko-KR" altLang="en-US"/>
              <a:t>키워드로 선언되고 중괄호가 </a:t>
            </a:r>
            <a:r>
              <a:rPr lang="ko-KR" altLang="en-US" dirty="0"/>
              <a:t>없는 </a:t>
            </a:r>
            <a:r>
              <a:rPr lang="ko-KR" altLang="en-US" dirty="0" err="1"/>
              <a:t>메소드</a:t>
            </a:r>
            <a:endParaRPr lang="en-US" altLang="ko-KR" dirty="0"/>
          </a:p>
          <a:p>
            <a:pPr lvl="1"/>
            <a:r>
              <a:rPr lang="ko-KR" altLang="en-US"/>
              <a:t>하위 클래스는 반드시 재정의해서 실행 내용을 채워야 함</a:t>
            </a:r>
            <a:r>
              <a:rPr lang="en-US" altLang="ko-KR"/>
              <a:t>.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추상 </a:t>
            </a:r>
            <a:r>
              <a:rPr lang="ko-KR" altLang="en-US" dirty="0" err="1"/>
              <a:t>메소드와</a:t>
            </a:r>
            <a:r>
              <a:rPr lang="ko-KR" altLang="en-US" dirty="0"/>
              <a:t> 재정의</a:t>
            </a:r>
          </a:p>
        </p:txBody>
      </p:sp>
      <p:pic>
        <p:nvPicPr>
          <p:cNvPr id="890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2558530"/>
            <a:ext cx="7162800" cy="6326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909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3191169"/>
            <a:ext cx="7162800" cy="1219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909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4314" y="4289465"/>
            <a:ext cx="5829300" cy="1899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993998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내용 개체 틀 1"/>
          <p:cNvSpPr>
            <a:spLocks noGrp="1"/>
          </p:cNvSpPr>
          <p:nvPr>
            <p:ph sz="quarter" idx="10"/>
          </p:nvPr>
        </p:nvSpPr>
        <p:spPr bwMode="auto">
          <a:xfrm>
            <a:off x="152400" y="1166813"/>
            <a:ext cx="8686800" cy="5715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1" indent="-136525"/>
            <a:endParaRPr lang="en-US" altLang="ko-KR" sz="800" dirty="0"/>
          </a:p>
          <a:p>
            <a:pPr lvl="1" indent="-136525"/>
            <a:r>
              <a:rPr lang="ko-KR" altLang="en-US" dirty="0">
                <a:solidFill>
                  <a:srgbClr val="C00000"/>
                </a:solidFill>
              </a:rPr>
              <a:t>추상 클래스</a:t>
            </a:r>
            <a:r>
              <a:rPr lang="en-US" altLang="ko-KR" dirty="0"/>
              <a:t>: </a:t>
            </a:r>
            <a:r>
              <a:rPr lang="ko-KR" altLang="en-US" dirty="0"/>
              <a:t>클래스들의 공통적인 필드와 </a:t>
            </a:r>
            <a:r>
              <a:rPr lang="ko-KR" altLang="en-US" dirty="0" err="1"/>
              <a:t>메소드</a:t>
            </a:r>
            <a:r>
              <a:rPr lang="ko-KR" altLang="en-US" dirty="0"/>
              <a:t> 추출하여 선언한 클래스</a:t>
            </a:r>
            <a:endParaRPr lang="en-US" altLang="ko-KR" dirty="0"/>
          </a:p>
          <a:p>
            <a:pPr lvl="1" indent="-136525"/>
            <a:endParaRPr lang="ko-KR" altLang="en-US" dirty="0"/>
          </a:p>
          <a:p>
            <a:pPr lvl="1" indent="-136525"/>
            <a:r>
              <a:rPr lang="ko-KR" altLang="en-US" dirty="0">
                <a:solidFill>
                  <a:srgbClr val="C00000"/>
                </a:solidFill>
              </a:rPr>
              <a:t>추상 </a:t>
            </a:r>
            <a:r>
              <a:rPr lang="ko-KR" altLang="en-US" dirty="0" err="1">
                <a:solidFill>
                  <a:srgbClr val="C00000"/>
                </a:solidFill>
              </a:rPr>
              <a:t>메소드</a:t>
            </a:r>
            <a:r>
              <a:rPr lang="ko-KR" altLang="en-US" dirty="0">
                <a:solidFill>
                  <a:srgbClr val="C00000"/>
                </a:solidFill>
              </a:rPr>
              <a:t> </a:t>
            </a:r>
            <a:r>
              <a:rPr lang="en-US" altLang="ko-KR"/>
              <a:t>: </a:t>
            </a:r>
          </a:p>
          <a:p>
            <a:pPr lvl="2" indent="-136525"/>
            <a:r>
              <a:rPr lang="ko-KR" altLang="en-US"/>
              <a:t>추상 </a:t>
            </a:r>
            <a:r>
              <a:rPr lang="ko-KR" altLang="en-US" dirty="0"/>
              <a:t>클래스에서만 선언할 수 있고</a:t>
            </a:r>
            <a:r>
              <a:rPr lang="en-US" altLang="ko-KR"/>
              <a:t>, </a:t>
            </a:r>
            <a:r>
              <a:rPr lang="ko-KR" altLang="en-US"/>
              <a:t>메소드의 </a:t>
            </a:r>
            <a:r>
              <a:rPr lang="ko-KR" altLang="en-US" dirty="0"/>
              <a:t>선언부만 있는 </a:t>
            </a:r>
            <a:r>
              <a:rPr lang="ko-KR" altLang="en-US" dirty="0" err="1"/>
              <a:t>메소드</a:t>
            </a:r>
            <a:r>
              <a:rPr lang="en-US" altLang="ko-KR"/>
              <a:t>. </a:t>
            </a:r>
          </a:p>
          <a:p>
            <a:pPr lvl="2" indent="-136525"/>
            <a:r>
              <a:rPr lang="ko-KR" altLang="en-US"/>
              <a:t>자식 </a:t>
            </a:r>
            <a:r>
              <a:rPr lang="ko-KR" altLang="en-US" dirty="0"/>
              <a:t>클래스에서 재정의되어 실행 내용 결정해야 함</a:t>
            </a:r>
          </a:p>
        </p:txBody>
      </p:sp>
      <p:sp>
        <p:nvSpPr>
          <p:cNvPr id="29699" name="제목 2"/>
          <p:cNvSpPr>
            <a:spLocks noGrp="1"/>
          </p:cNvSpPr>
          <p:nvPr>
            <p:ph type="title"/>
          </p:nvPr>
        </p:nvSpPr>
        <p:spPr bwMode="auto">
          <a:xfrm>
            <a:off x="238125" y="261938"/>
            <a:ext cx="7559675" cy="5762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 dirty="0"/>
              <a:t>키워드로 끝내는 핵심 포인트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3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3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33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33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9" descr="Light horizontal"/>
          <p:cNvSpPr>
            <a:spLocks noChangeArrowheads="1"/>
          </p:cNvSpPr>
          <p:nvPr/>
        </p:nvSpPr>
        <p:spPr bwMode="gray">
          <a:xfrm>
            <a:off x="1588" y="1588"/>
            <a:ext cx="1965325" cy="6848475"/>
          </a:xfrm>
          <a:prstGeom prst="rect">
            <a:avLst/>
          </a:prstGeom>
          <a:blipFill dpi="0" rotWithShape="0">
            <a:blip r:embed="rId3"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endParaRPr kumimoji="0" lang="ko-KR" altLang="en-US"/>
          </a:p>
        </p:txBody>
      </p:sp>
      <p:pic>
        <p:nvPicPr>
          <p:cNvPr id="35843" name="Picture 32" descr="hanbitmedia logo_RGB_72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5" y="6130925"/>
            <a:ext cx="1727200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5844" name="Rectangle 10"/>
          <p:cNvSpPr>
            <a:spLocks noChangeArrowheads="1"/>
          </p:cNvSpPr>
          <p:nvPr/>
        </p:nvSpPr>
        <p:spPr bwMode="invGray">
          <a:xfrm>
            <a:off x="0" y="3849688"/>
            <a:ext cx="9142413" cy="1076325"/>
          </a:xfrm>
          <a:prstGeom prst="rect">
            <a:avLst/>
          </a:prstGeom>
          <a:solidFill>
            <a:srgbClr val="007A9B"/>
          </a:solidFill>
          <a:ln>
            <a:noFill/>
          </a:ln>
          <a:extLs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endParaRPr kumimoji="0" lang="ko-KR" altLang="en-US"/>
          </a:p>
        </p:txBody>
      </p:sp>
      <p:sp>
        <p:nvSpPr>
          <p:cNvPr id="35845" name="TextBox 5"/>
          <p:cNvSpPr txBox="1">
            <a:spLocks noChangeArrowheads="1"/>
          </p:cNvSpPr>
          <p:nvPr/>
        </p:nvSpPr>
        <p:spPr bwMode="auto">
          <a:xfrm>
            <a:off x="2378075" y="4168775"/>
            <a:ext cx="43434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algn="ctr"/>
            <a:r>
              <a:rPr lang="en-US" altLang="ko-KR" sz="3200"/>
              <a:t>Thank You!</a:t>
            </a:r>
            <a:endParaRPr lang="ko-KR" altLang="en-US" sz="3200"/>
          </a:p>
        </p:txBody>
      </p:sp>
      <p:pic>
        <p:nvPicPr>
          <p:cNvPr id="35846" name="그림 1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1513" y="-1003300"/>
            <a:ext cx="5172075" cy="5756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5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17592</TotalTime>
  <Words>254</Words>
  <Application>Microsoft Office PowerPoint</Application>
  <PresentationFormat>화면 슬라이드 쇼(4:3)</PresentationFormat>
  <Paragraphs>49</Paragraphs>
  <Slides>8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6" baseType="lpstr">
      <vt:lpstr>돋움</vt:lpstr>
      <vt:lpstr>Verdana</vt:lpstr>
      <vt:lpstr>Wingdings</vt:lpstr>
      <vt:lpstr>HY견고딕</vt:lpstr>
      <vt:lpstr>나눔스퀘어OTF</vt:lpstr>
      <vt:lpstr>Arial</vt:lpstr>
      <vt:lpstr>맑은 고딕</vt:lpstr>
      <vt:lpstr>5_디자인 사용자 지정</vt:lpstr>
      <vt:lpstr>07-3. 추상 클래스</vt:lpstr>
      <vt:lpstr>목차</vt:lpstr>
      <vt:lpstr>시작하기 전에</vt:lpstr>
      <vt:lpstr>추상 클래스의 용도</vt:lpstr>
      <vt:lpstr>추상 클래스 선언</vt:lpstr>
      <vt:lpstr>추상 메소드와 재정의</vt:lpstr>
      <vt:lpstr>키워드로 끝내는 핵심 포인트 </vt:lpstr>
      <vt:lpstr>PowerPoint 프레젠테이션</vt:lpstr>
    </vt:vector>
  </TitlesOfParts>
  <Company>GuildDesign Inc.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2009년 상반기 사업계획</dc:title>
  <dc:creator>교재출판사업부 교재개발1팀</dc:creator>
  <cp:lastModifiedBy>신 용권</cp:lastModifiedBy>
  <cp:revision>2689</cp:revision>
  <dcterms:created xsi:type="dcterms:W3CDTF">2004-07-21T02:43:03Z</dcterms:created>
  <dcterms:modified xsi:type="dcterms:W3CDTF">2019-08-20T06:31:40Z</dcterms:modified>
</cp:coreProperties>
</file>